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DM Sans Semi Bold" pitchFamily="34" charset="0"/>
      <p:bold r:id="rId17"/>
    </p:embeddedFont>
    <p:embeddedFont>
      <p:font typeface="DM Sans Semi Bold" pitchFamily="34" charset="-122"/>
      <p:bold r:id="rId18"/>
    </p:embeddedFont>
    <p:embeddedFont>
      <p:font typeface="DM Sans Semi Bold" pitchFamily="34" charset="-120"/>
      <p:bold r:id="rId19"/>
    </p:embeddedFont>
    <p:embeddedFont>
      <p:font typeface="Inter Medium" panose="02000503000000020004" pitchFamily="34" charset="0"/>
      <p:bold r:id="rId20"/>
    </p:embeddedFont>
    <p:embeddedFont>
      <p:font typeface="Inter Medium" panose="02000503000000020004" pitchFamily="34" charset="-122"/>
      <p:bold r:id="rId21"/>
    </p:embeddedFont>
    <p:embeddedFont>
      <p:font typeface="Inter Medium" panose="02000503000000020004" pitchFamily="34" charset="-120"/>
      <p:bold r:id="rId22"/>
    </p:embeddedFont>
    <p:embeddedFont>
      <p:font typeface="Consolas" panose="020B0609020204030204" charset="0"/>
      <p:regular r:id="rId23"/>
      <p:bold r:id="rId24"/>
      <p:italic r:id="rId25"/>
      <p:boldItalic r:id="rId26"/>
    </p:embeddedFont>
    <p:embeddedFont>
      <p:font typeface="Consolas" panose="020B0609020204030204" pitchFamily="34" charset="-122"/>
      <p:regular r:id="rId27"/>
    </p:embeddedFont>
    <p:embeddedFont>
      <p:font typeface="Consolas" panose="020B0609020204030204" pitchFamily="34" charset="-12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4094"/>
            <a:ext cx="5451038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JavaScript: Vebin Ruhu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91828"/>
            <a:ext cx="7556421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 1995-ci ildə Netscape Navigator brauzerində veb səhifələrə proqramlar əlavə etmək üçün yaradıldı. Bu dil müasir veb tətbiqlərinin yaranmasını mümkün etdi, yəni səhifəni yenidən yükləmədən qarşılıqlı əlaqə qurmağa imkan verən tətbiqlərin.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O, həmçinin ənənəvi veb-saytlarda müxtəlif interaktivlik formaları və “ağıllı” funksiyalar yaratmaq üçün istifadə olunur. Qeyd edək ki, JavaScript-in Java proqramlaşdırma dili ilə demək olar ki, heç bir əlaqəsi yoxdur; bənzər ad yalnız marketinq məqsədilə seçilmişdi.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626"/>
            <a:ext cx="6940034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Yekun: JavaScript-in Əsasları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98539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 fəsillərdə JavaScript proqramının atomik elementləri və strukturlaşdırma üsulları öyrənildi. Bu biliklər sizə sadə hesablamalardan mürəkkəb proqram axınlarına qədər hər şeyi qurmağa imkan verir.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56861"/>
            <a:ext cx="13042821" cy="2332673"/>
          </a:xfrm>
          <a:prstGeom prst="roundRect">
            <a:avLst>
              <a:gd name="adj" fmla="val 1276"/>
            </a:avLst>
          </a:prstGeom>
          <a:solidFill>
            <a:srgbClr val="F2EEEE"/>
          </a:solidFill>
        </p:spPr>
      </p:sp>
      <p:sp>
        <p:nvSpPr>
          <p:cNvPr id="5" name="Shape 3"/>
          <p:cNvSpPr/>
          <p:nvPr/>
        </p:nvSpPr>
        <p:spPr>
          <a:xfrm>
            <a:off x="793790" y="3456861"/>
            <a:ext cx="6521410" cy="1166336"/>
          </a:xfrm>
          <a:prstGeom prst="roundRect">
            <a:avLst>
              <a:gd name="adj" fmla="val 2553"/>
            </a:avLst>
          </a:prstGeom>
          <a:solidFill>
            <a:srgbClr val="F2EEEE"/>
          </a:solidFill>
        </p:spPr>
      </p:sp>
      <p:sp>
        <p:nvSpPr>
          <p:cNvPr id="6" name="Text 4"/>
          <p:cNvSpPr/>
          <p:nvPr/>
        </p:nvSpPr>
        <p:spPr>
          <a:xfrm>
            <a:off x="992148" y="365521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Struktur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084439"/>
            <a:ext cx="5826919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İfadələr (dəyər yaradır) və Cümlələr (əmrləri icra edir).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456861"/>
            <a:ext cx="6521410" cy="1166336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9" name="Shape 7"/>
          <p:cNvSpPr/>
          <p:nvPr/>
        </p:nvSpPr>
        <p:spPr>
          <a:xfrm>
            <a:off x="7315200" y="3456861"/>
            <a:ext cx="22860" cy="1166336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10" name="Text 8"/>
          <p:cNvSpPr/>
          <p:nvPr/>
        </p:nvSpPr>
        <p:spPr>
          <a:xfrm>
            <a:off x="7811333" y="365521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Yaddaş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4084439"/>
            <a:ext cx="5826919" cy="340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Dəyişənlər (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let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const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proqramın daxili vəziyyətini saxlayır.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7193" y="3791962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256" y="3884950"/>
            <a:ext cx="248007" cy="31003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93790" y="4623197"/>
            <a:ext cx="6521410" cy="1166336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15" name="Shape 12"/>
          <p:cNvSpPr/>
          <p:nvPr/>
        </p:nvSpPr>
        <p:spPr>
          <a:xfrm>
            <a:off x="793790" y="462319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16" name="Text 13"/>
          <p:cNvSpPr/>
          <p:nvPr/>
        </p:nvSpPr>
        <p:spPr>
          <a:xfrm>
            <a:off x="992148" y="482155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Axın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2148" y="5250775"/>
            <a:ext cx="5826919" cy="340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İcra axını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if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for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while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switch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ilə idarə olunur.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315200" y="4623197"/>
            <a:ext cx="6521410" cy="1166336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19" name="Shape 16"/>
          <p:cNvSpPr/>
          <p:nvPr/>
        </p:nvSpPr>
        <p:spPr>
          <a:xfrm>
            <a:off x="7315200" y="4623197"/>
            <a:ext cx="22860" cy="1166336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20" name="Shape 17"/>
          <p:cNvSpPr/>
          <p:nvPr/>
        </p:nvSpPr>
        <p:spPr>
          <a:xfrm>
            <a:off x="7315200" y="4623197"/>
            <a:ext cx="6521410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21" name="Text 18"/>
          <p:cNvSpPr/>
          <p:nvPr/>
        </p:nvSpPr>
        <p:spPr>
          <a:xfrm>
            <a:off x="7811333" y="482155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Şərhlər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7811333" y="5250775"/>
            <a:ext cx="5826919" cy="340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Kodun izahı üçün (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//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və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/* */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istifadə olunur.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7067193" y="4958298"/>
            <a:ext cx="496133" cy="496133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56" y="5051286"/>
            <a:ext cx="248007" cy="310039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93790" y="6012775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Növbəti fəsillərdə bu əsas elementləri birləşdirərək daha mürəkkəb proqramlar yazmağı öyrənəcəyik. Təbriklər, JavaScript-in təməlini mənimsədiniz!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0264"/>
            <a:ext cx="629257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Standartlaşma və Təkamül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035266"/>
            <a:ext cx="13042821" cy="22860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4" name="Shape 2"/>
          <p:cNvSpPr/>
          <p:nvPr/>
        </p:nvSpPr>
        <p:spPr>
          <a:xfrm>
            <a:off x="3316486" y="3439954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5" name="Shape 3"/>
          <p:cNvSpPr/>
          <p:nvPr/>
        </p:nvSpPr>
        <p:spPr>
          <a:xfrm>
            <a:off x="3104674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6" name="Text 4"/>
          <p:cNvSpPr/>
          <p:nvPr/>
        </p:nvSpPr>
        <p:spPr>
          <a:xfrm>
            <a:off x="3179088" y="3849231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087404" y="217717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1995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2606397"/>
            <a:ext cx="467153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 Netscape Navigator üçün yaradıldı.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974556" y="4035266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10" name="Shape 8"/>
          <p:cNvSpPr/>
          <p:nvPr/>
        </p:nvSpPr>
        <p:spPr>
          <a:xfrm>
            <a:off x="5762744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1" name="Text 9"/>
          <p:cNvSpPr/>
          <p:nvPr/>
        </p:nvSpPr>
        <p:spPr>
          <a:xfrm>
            <a:off x="5837158" y="3849231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4745593" y="482905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ECMAScript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3650218" y="5258276"/>
            <a:ext cx="467165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Dilin rəsmi standartı (ECMAScript) Ecma International tərəfindən hazırlandı. Bu terminlər eyni dili ifadə edir.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632746" y="3439954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15" name="Shape 13"/>
          <p:cNvSpPr/>
          <p:nvPr/>
        </p:nvSpPr>
        <p:spPr>
          <a:xfrm>
            <a:off x="8420933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6" name="Text 14"/>
          <p:cNvSpPr/>
          <p:nvPr/>
        </p:nvSpPr>
        <p:spPr>
          <a:xfrm>
            <a:off x="8495348" y="3849231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403783" y="217717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2009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308408" y="2606397"/>
            <a:ext cx="467165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ECMAScript 5 (ES5) təqdim olundu — sabit təkmilləşdirmələrə malik versiya.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1290935" y="4035266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D8D4D4"/>
          </a:solidFill>
        </p:spPr>
      </p:sp>
      <p:sp>
        <p:nvSpPr>
          <p:cNvPr id="20" name="Shape 18"/>
          <p:cNvSpPr/>
          <p:nvPr/>
        </p:nvSpPr>
        <p:spPr>
          <a:xfrm>
            <a:off x="11079123" y="381202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21" name="Text 19"/>
          <p:cNvSpPr/>
          <p:nvPr/>
        </p:nvSpPr>
        <p:spPr>
          <a:xfrm>
            <a:off x="11153537" y="3849231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61972" y="482905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2015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966597" y="5258276"/>
            <a:ext cx="467165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ECMAScript 6 (ES6) çıxdı. Bu, dil üçün böyük yenilənmə idi və o vaxtdan bəri dil hər il kiçik dəyişikliklərlə yenilənir.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93790" y="643413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JavaScript-in həddindən artıq “sərbəst” olması səhvləri tapmağı çətinləşdirir, lakin bu çeviklik daha sərt dillərdə mümkün olmayan bəzi texnikalardan istifadə etməyə imkan verir.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252" y="466963"/>
            <a:ext cx="4834652" cy="530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Dəyərlər, Tiplər və Bitlər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9252" y="1422083"/>
            <a:ext cx="2667238" cy="3182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Kompüterdə Məlumat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9252" y="1910120"/>
            <a:ext cx="7797403" cy="814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Kompüter dünyasında yalnız məlumat (data) mövcuddur. Bütün məlumatlar bitlər ardıcıllığı şəklində saxlanılır. Bit iki mümkün dəyərdən birinə malik hər hansı bir varlığı ifadə edir — adətən </a:t>
            </a:r>
            <a:r>
              <a:rPr lang="en-US" sz="1300" dirty="0">
                <a:solidFill>
                  <a:srgbClr val="1C9770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0 və 1</a:t>
            </a: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kimi göstərilir.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79252" y="2877622"/>
            <a:ext cx="7797403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JavaScript-də bu məlumat parçaları </a:t>
            </a:r>
            <a:r>
              <a:rPr lang="en-US" sz="130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dəyər (value)</a:t>
            </a: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adlanır. Fərqli dəyərlər fərqli rollar oynayır: rəqəmləri, mətni və ya funksiyaları təmsil edir.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79252" y="3611761"/>
            <a:ext cx="7797403" cy="721400"/>
          </a:xfrm>
          <a:prstGeom prst="roundRect">
            <a:avLst>
              <a:gd name="adj" fmla="val 3531"/>
            </a:avLst>
          </a:prstGeom>
          <a:solidFill>
            <a:srgbClr val="BEF3E2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035" y="3873460"/>
            <a:ext cx="212169" cy="1697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30987" y="3823930"/>
            <a:ext cx="7075884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Müasir kompüterlərdə operativ yaddaş (RAM) 100 milyarddan çox bit saxlayır.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898612" y="1422083"/>
            <a:ext cx="2547223" cy="3182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Ədədi Təmsil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898612" y="1910120"/>
            <a:ext cx="5060156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Ədədi 13 bitlərlə belə ifadə etmək olar: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8898612" y="2372678"/>
            <a:ext cx="5060156" cy="526137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2" name="Shape 9"/>
          <p:cNvSpPr/>
          <p:nvPr/>
        </p:nvSpPr>
        <p:spPr>
          <a:xfrm>
            <a:off x="8890159" y="2372678"/>
            <a:ext cx="5077063" cy="526137"/>
          </a:xfrm>
          <a:prstGeom prst="roundRect">
            <a:avLst>
              <a:gd name="adj" fmla="val 4841"/>
            </a:avLst>
          </a:prstGeom>
          <a:solidFill>
            <a:srgbClr val="F2F2F2"/>
          </a:solidFill>
        </p:spPr>
      </p:sp>
      <p:sp>
        <p:nvSpPr>
          <p:cNvPr id="13" name="Text 10"/>
          <p:cNvSpPr/>
          <p:nvPr/>
        </p:nvSpPr>
        <p:spPr>
          <a:xfrm>
            <a:off x="9059942" y="2499955"/>
            <a:ext cx="4737497" cy="2715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0 0 0 0 1 1 0 1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8898612" y="3089791"/>
            <a:ext cx="5060156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Bu, ikilik sistemdə 8 + 4 + 1 = 13 deməkdir. Hər bir rəqəmin “çəkisi” sağdan sola doğru 2 dəfə artır.</a:t>
            </a:r>
            <a:endParaRPr lang="en-US" sz="13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2" y="3823930"/>
            <a:ext cx="5060156" cy="4110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750"/>
            <a:ext cx="935712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Əsas Dəyər Tipləri: Rəqəmlər və Sətirlər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33663"/>
            <a:ext cx="4215289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</p:spPr>
      </p:sp>
      <p:sp>
        <p:nvSpPr>
          <p:cNvPr id="5" name="Text 3"/>
          <p:cNvSpPr/>
          <p:nvPr/>
        </p:nvSpPr>
        <p:spPr>
          <a:xfrm>
            <a:off x="1083588" y="2854881"/>
            <a:ext cx="298108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Rəqəmlər (Numbers)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83588" y="3346013"/>
            <a:ext cx="3704273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 bir ədədi saxlamaq üçün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64 bit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istifadə edir. Bu, təxminən 18 kvintilyon fərqli kombinasiya deməkdir. Ondalıq ədədlər nöqtə ilə yazılır (məsələn, 9.81).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5052774"/>
            <a:ext cx="3704273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Əsas riyazi əməliyyatlar: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+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-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*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/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və qalıq üçün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%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operatoru. Ondalıq ədədlər təxmini dəyərlərlə saxlanılır.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633663"/>
            <a:ext cx="4215408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</p:spPr>
      </p:sp>
      <p:sp>
        <p:nvSpPr>
          <p:cNvPr id="10" name="Text 8"/>
          <p:cNvSpPr/>
          <p:nvPr/>
        </p:nvSpPr>
        <p:spPr>
          <a:xfrm>
            <a:off x="5497235" y="285488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Sətirlər (Strings)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497235" y="3346013"/>
            <a:ext cx="3704392" cy="13158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Sətirlər mətni ifadə etmək üçün istifadə olunur və tırnaqlar (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" "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' '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və ya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` `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arasında yazılır. Stringlər birləşdirmə (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+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operatoru ilə işləyir.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97235" y="4780955"/>
            <a:ext cx="3704392" cy="161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Xüsusi simvollar üçün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escape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üsulundan istifadə edilir (məsələn,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\n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yeni sətir deməkdir). JavaScript simvolları Unicode standartı ilə saxlayır.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2633663"/>
            <a:ext cx="4215289" cy="3979069"/>
          </a:xfrm>
          <a:prstGeom prst="roundRect">
            <a:avLst>
              <a:gd name="adj" fmla="val 27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8343" y="2633663"/>
            <a:ext cx="91440" cy="3979069"/>
          </a:xfrm>
          <a:prstGeom prst="roundRect">
            <a:avLst>
              <a:gd name="adj" fmla="val 32558"/>
            </a:avLst>
          </a:prstGeom>
          <a:solidFill>
            <a:srgbClr val="1C9770"/>
          </a:solidFill>
        </p:spPr>
      </p:sp>
      <p:sp>
        <p:nvSpPr>
          <p:cNvPr id="15" name="Text 13"/>
          <p:cNvSpPr/>
          <p:nvPr/>
        </p:nvSpPr>
        <p:spPr>
          <a:xfrm>
            <a:off x="9911001" y="285488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Xüsusi Ədədlər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9911001" y="3346013"/>
            <a:ext cx="3704273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Rəqəm tipinə aid olan, lakin normal ədədlər kimi davranmayan dəyərlər: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911001" y="4100155"/>
            <a:ext cx="370427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Infinity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(Sonsuzluq)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911001" y="4487108"/>
            <a:ext cx="3704273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-Infinity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(Mənfi Sonsuzluq)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911001" y="4874062"/>
            <a:ext cx="3704273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NaN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("Rəqəm deyil") — məntiqsiz hesablamaların nəticəsi.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1919"/>
            <a:ext cx="7826097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Məntiq və Müqayisə Operatorları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38832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Boolean dəyərlər yalnız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true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(doğru) və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false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(yanlış) ola bilər. Onlar əsasən müqayisə operatorları ilə yaradılır.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79614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7109" y="374701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Müqayisə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637109" y="4176236"/>
            <a:ext cx="3338870" cy="998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Dəyərləri yoxlayır: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&gt;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&lt;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&gt;=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&lt;=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==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!=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 Sətirlər Unicode kodlarına görə müqayisə edilir.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579614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7306" y="374701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Məntiqi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067306" y="4176236"/>
            <a:ext cx="3338989" cy="1021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Boolean dəyərləri birləşdirir: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&amp;&amp;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(AND),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||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(OR),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!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(NOT). Prioritet sırası: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||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(ən aşağı), sonra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&amp;&amp;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579614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7622" y="374701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Şərti (Ternary)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497622" y="4176236"/>
            <a:ext cx="3338989" cy="9983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Yeganə üç operandlı operator: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şərt ? dəyər1 : dəyər2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 Şərt true olarsa, dəyər1, əks halda dəyər2 qaytarılır.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091446" y="5643920"/>
            <a:ext cx="12745164" cy="340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Vacib: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NaN == NaN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nəticəsi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false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-dur, çünki iki mənasız nəticə bir-birinə bərabər sayılmır.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5420678"/>
            <a:ext cx="22860" cy="786884"/>
          </a:xfrm>
          <a:prstGeom prst="rect">
            <a:avLst/>
          </a:prstGeom>
          <a:solidFill>
            <a:srgbClr val="1C9770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669488"/>
            <a:ext cx="6982063" cy="576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İfadələr, Cümlələr və Dəyişənlər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614726"/>
            <a:ext cx="22860" cy="5945267"/>
          </a:xfrm>
          <a:prstGeom prst="roundRect">
            <a:avLst>
              <a:gd name="adj" fmla="val 121042"/>
            </a:avLst>
          </a:prstGeom>
          <a:solidFill>
            <a:srgbClr val="D8D4D4"/>
          </a:solidFill>
        </p:spPr>
      </p:sp>
      <p:sp>
        <p:nvSpPr>
          <p:cNvPr id="4" name="Shape 2"/>
          <p:cNvSpPr/>
          <p:nvPr/>
        </p:nvSpPr>
        <p:spPr>
          <a:xfrm>
            <a:off x="714970" y="1614726"/>
            <a:ext cx="6577370" cy="1445895"/>
          </a:xfrm>
          <a:prstGeom prst="roundRect">
            <a:avLst>
              <a:gd name="adj" fmla="val 1914"/>
            </a:avLst>
          </a:prstGeom>
          <a:solidFill>
            <a:srgbClr val="F2EEEE"/>
          </a:solidFill>
        </p:spPr>
      </p:sp>
      <p:sp>
        <p:nvSpPr>
          <p:cNvPr id="5" name="Text 3"/>
          <p:cNvSpPr/>
          <p:nvPr/>
        </p:nvSpPr>
        <p:spPr>
          <a:xfrm>
            <a:off x="4340900" y="1799153"/>
            <a:ext cx="2767013" cy="345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İfadə (Expression)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99398" y="2255639"/>
            <a:ext cx="6208514" cy="620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Proqram kodunun dəyər yaradan hər hansı bir hissəsidir. Məsələn: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22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"salam"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və ya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(5 * 3)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 İfadələr iç-içə yerləşdirilə bilər.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38060" y="3429476"/>
            <a:ext cx="6577370" cy="2020729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8" name="Text 6"/>
          <p:cNvSpPr/>
          <p:nvPr/>
        </p:nvSpPr>
        <p:spPr>
          <a:xfrm>
            <a:off x="7522488" y="3613904"/>
            <a:ext cx="2767013" cy="345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Cümlə (Statement)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522488" y="4070390"/>
            <a:ext cx="6208514" cy="11953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Tam bir əməl kimi işləyir. Ən sadə statement bir ifadənin sonunda nöqtəli vergül (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;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qoyulmasıdır. Faydalı olması üçün proqramın </a:t>
            </a:r>
            <a:r>
              <a:rPr lang="en-US" sz="14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təsirə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(side effect) malik olması lazımdır (məsələn, ekrana məlumat çıxarmaq).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14970" y="5819061"/>
            <a:ext cx="6577370" cy="1740932"/>
          </a:xfrm>
          <a:prstGeom prst="roundRect">
            <a:avLst>
              <a:gd name="adj" fmla="val 1589"/>
            </a:avLst>
          </a:prstGeom>
          <a:solidFill>
            <a:srgbClr val="F2EEEE"/>
          </a:solidFill>
        </p:spPr>
      </p:sp>
      <p:sp>
        <p:nvSpPr>
          <p:cNvPr id="11" name="Text 9"/>
          <p:cNvSpPr/>
          <p:nvPr/>
        </p:nvSpPr>
        <p:spPr>
          <a:xfrm>
            <a:off x="4278987" y="6003488"/>
            <a:ext cx="2828925" cy="3458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Dəyişənlər (Bindings)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99398" y="6459974"/>
            <a:ext cx="6208514" cy="9155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Dəyərləri tutmaq və saxlamaq üçün istifadə olunur.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let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açar sözü ilə yaradılır: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let caught = 5 * 5;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 Dəyişənlər dəyərləri dəyişdirə bilər. </a:t>
            </a:r>
            <a:r>
              <a:rPr lang="en-US" sz="14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const</a:t>
            </a: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isə dəyəri dəyişdirilə bilməyən sabit dəyişən yaradır.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558" y="447199"/>
            <a:ext cx="6179939" cy="508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İcra Axını: Şərtlər və Funksiyalar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0558" y="1361956"/>
            <a:ext cx="2439710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Funksiyalar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50558" y="1829514"/>
            <a:ext cx="6466284" cy="803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Funksiya — içində bir parça proqram olan xüsusi bir dəyərdir. Onlar müəyyən işi yerinə yetirir və istənilən vaxt çağırıla bilirlər. Çağırmaq üçün adından sonra mötərizə (</a:t>
            </a: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()</a:t>
            </a: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 qoyulur. Funksiyalar təsir göstərə və ya dəyər qaytara bilər.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0558" y="2779157"/>
            <a:ext cx="6466284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Məsələn: </a:t>
            </a: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console.log("Salam");</a:t>
            </a: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ekrana çıxış edərək təsir yaradır.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58" y="3245048"/>
            <a:ext cx="6466284" cy="46179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1178" y="1361956"/>
            <a:ext cx="2439710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Şərti İcra (if/else)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21178" y="1829514"/>
            <a:ext cx="6466284" cy="543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Proqramın müəyyən şərt yerinə yetirildikdə bir yolla, əks halda başqa yolla getməsinə imkan verir. </a:t>
            </a: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if</a:t>
            </a: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operatoru ilə yaradılır.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521178" y="2555558"/>
            <a:ext cx="6466284" cy="1544598"/>
          </a:xfrm>
          <a:prstGeom prst="roundRect">
            <a:avLst>
              <a:gd name="adj" fmla="val 1580"/>
            </a:avLst>
          </a:prstGeom>
          <a:solidFill>
            <a:srgbClr val="F2F2F2"/>
          </a:solidFill>
        </p:spPr>
      </p:sp>
      <p:sp>
        <p:nvSpPr>
          <p:cNvPr id="10" name="Shape 7"/>
          <p:cNvSpPr/>
          <p:nvPr/>
        </p:nvSpPr>
        <p:spPr>
          <a:xfrm>
            <a:off x="7513082" y="2555558"/>
            <a:ext cx="6482477" cy="1544598"/>
          </a:xfrm>
          <a:prstGeom prst="roundRect">
            <a:avLst>
              <a:gd name="adj" fmla="val 1580"/>
            </a:avLst>
          </a:prstGeom>
          <a:solidFill>
            <a:srgbClr val="F2F2F2"/>
          </a:solidFill>
        </p:spPr>
      </p:sp>
      <p:sp>
        <p:nvSpPr>
          <p:cNvPr id="11" name="Text 8"/>
          <p:cNvSpPr/>
          <p:nvPr/>
        </p:nvSpPr>
        <p:spPr>
          <a:xfrm>
            <a:off x="7675721" y="2677478"/>
            <a:ext cx="6157198" cy="13007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(şərt) {  // true olduqda} else {  // false olduqda}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1178" y="4283035"/>
            <a:ext cx="6466284" cy="2830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Çox variantlı yoxlamalar üçün </a:t>
            </a: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if...else if...else</a:t>
            </a:r>
            <a:r>
              <a:rPr lang="en-US" sz="12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zənciri istifadə olunur.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6998"/>
            <a:ext cx="6091595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Dövr Operatorları (Loops)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3911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Dövr operatorları proqramın müəyyən bir hissəsini dəfələrlə təkrarlamağa imkan verir. Bu, kodu səmərəli edir.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54693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</p:spPr>
      </p:sp>
      <p:sp>
        <p:nvSpPr>
          <p:cNvPr id="5" name="Text 3"/>
          <p:cNvSpPr/>
          <p:nvPr/>
        </p:nvSpPr>
        <p:spPr>
          <a:xfrm>
            <a:off x="2752606" y="3366254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92148" y="404836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while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477583"/>
            <a:ext cx="3818573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Müəyyən bir şərt doğru olduğu müddətcə kodu təkrar edir. Şərt dövrün əvvəlində yoxlanılır.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254693"/>
            <a:ext cx="4215408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</p:spPr>
      </p:sp>
      <p:sp>
        <p:nvSpPr>
          <p:cNvPr id="9" name="Text 7"/>
          <p:cNvSpPr/>
          <p:nvPr/>
        </p:nvSpPr>
        <p:spPr>
          <a:xfrm>
            <a:off x="7166253" y="3366254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405795" y="404836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do...while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05795" y="4477583"/>
            <a:ext cx="3818692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Ən azı bir dəfə icra olunur, çünki şərt dövrün sonunda yoxlanılır. Boş dəyər daxil edilənə qədər soruşmaq üçün idealdır.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254693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F2EEEE"/>
          </a:solidFill>
        </p:spPr>
      </p:sp>
      <p:sp>
        <p:nvSpPr>
          <p:cNvPr id="13" name="Text 11"/>
          <p:cNvSpPr/>
          <p:nvPr/>
        </p:nvSpPr>
        <p:spPr>
          <a:xfrm>
            <a:off x="11580019" y="3366254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819561" y="404836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19561" y="4477583"/>
            <a:ext cx="3818573" cy="13158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Ən çox istifadə olunan dövr növüdür. Başlanğıc, şərt və yeniləmə hissələrini bir yerdə birləşdirir. Məsələn: </a:t>
            </a:r>
            <a:r>
              <a:rPr lang="en-US" sz="155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for (let i=0; i&lt;10; i++)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215062"/>
            <a:ext cx="130428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Dövrü məcburi dayandırmaq üçün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break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cari iterasiyanı atlayıb növbəti təkrara keçmək üçün isə </a:t>
            </a:r>
            <a:r>
              <a:rPr lang="en-US" sz="155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continue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açar sözü istifadə olunur.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338" y="284798"/>
            <a:ext cx="4261128" cy="3236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switch Operatoru və Yazılış Üslubu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14338" y="867370"/>
            <a:ext cx="1553766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switch Operatoru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14338" y="1165146"/>
            <a:ext cx="6774537" cy="339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Bir dəyişənin dəyərinə əsasən fərqli əmrlər icra etmək üçün istifadə olunur.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if/else if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zəncirindən daha yığcamdır, lakin yalnız bərabərlik yoxlamaları üçün idealdır.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414338" y="1597462"/>
            <a:ext cx="6774537" cy="173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Hər bir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case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sonunda </a:t>
            </a:r>
            <a:r>
              <a:rPr lang="en-US" sz="80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break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əmri olmalıdır, əks halda proqram növbəti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case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-ə keçməyə davam edəcək ("fall-through").</a:t>
            </a:r>
            <a:endParaRPr lang="en-US" sz="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2003425"/>
            <a:ext cx="6774815" cy="58877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49145" y="867370"/>
            <a:ext cx="2185035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Yazılış Üslubu (Capitalization)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449145" y="1165146"/>
            <a:ext cx="6774537" cy="173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JavaScript-də dəyişən adlarında boşluq işlətmək olmaz. Standart olaraq </a:t>
            </a:r>
            <a:r>
              <a:rPr lang="en-US" sz="80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camelCase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 üslubu istifadə olunur (məsələn,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totalCount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).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7449145" y="1454944"/>
            <a:ext cx="6774537" cy="946309"/>
          </a:xfrm>
          <a:prstGeom prst="roundRect">
            <a:avLst>
              <a:gd name="adj" fmla="val 16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6765" y="1462564"/>
            <a:ext cx="6759297" cy="30527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7560469" y="1532334"/>
            <a:ext cx="1816775" cy="165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camelCase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9592032" y="1532334"/>
            <a:ext cx="4520446" cy="165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Dəyişən və funksiya adları üçün.</a:t>
            </a:r>
            <a:endParaRPr lang="en-US" sz="800" dirty="0"/>
          </a:p>
        </p:txBody>
      </p:sp>
      <p:sp>
        <p:nvSpPr>
          <p:cNvPr id="13" name="Shape 10"/>
          <p:cNvSpPr/>
          <p:nvPr/>
        </p:nvSpPr>
        <p:spPr>
          <a:xfrm>
            <a:off x="7456765" y="1767840"/>
            <a:ext cx="6759297" cy="31289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7560469" y="1837611"/>
            <a:ext cx="1816775" cy="165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PascalCase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9592032" y="1837611"/>
            <a:ext cx="4520446" cy="173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Class və konstruktor adları üçün (məsələn,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UserAccount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).</a:t>
            </a:r>
            <a:endParaRPr lang="en-US" sz="800" dirty="0"/>
          </a:p>
        </p:txBody>
      </p:sp>
      <p:sp>
        <p:nvSpPr>
          <p:cNvPr id="16" name="Shape 13"/>
          <p:cNvSpPr/>
          <p:nvPr/>
        </p:nvSpPr>
        <p:spPr>
          <a:xfrm>
            <a:off x="7456765" y="2080736"/>
            <a:ext cx="6759297" cy="31289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7560469" y="2150507"/>
            <a:ext cx="1816775" cy="165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ALL_CAPS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9592032" y="2150507"/>
            <a:ext cx="4520446" cy="173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Sabitlər üçün (məsələn, </a:t>
            </a:r>
            <a:r>
              <a:rPr lang="en-US" sz="800" dirty="0">
                <a:solidFill>
                  <a:srgbClr val="464646"/>
                </a:solidFill>
                <a:highlight>
                  <a:srgbClr val="F2F2F2"/>
                </a:highlight>
                <a:latin typeface="Consolas" panose="020B0609020204030204" charset="0"/>
                <a:ea typeface="Consolas" panose="020B0609020204030204" pitchFamily="34" charset="-122"/>
                <a:cs typeface="Consolas" panose="020B0609020204030204" pitchFamily="34" charset="-120"/>
              </a:rPr>
              <a:t>MAX_VALUE</a:t>
            </a: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).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6274</Words>
  <Application>WPS Presentation</Application>
  <PresentationFormat>On-screen Show (16:9)</PresentationFormat>
  <Paragraphs>194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DM Sans Semi Bold</vt:lpstr>
      <vt:lpstr>DM Sans Semi Bold</vt:lpstr>
      <vt:lpstr>DM Sans Semi Bold</vt:lpstr>
      <vt:lpstr>Inter Medium</vt:lpstr>
      <vt:lpstr>Inter Medium</vt:lpstr>
      <vt:lpstr>Inter Medium</vt:lpstr>
      <vt:lpstr>Consolas Medium</vt:lpstr>
      <vt:lpstr>Consolas</vt:lpstr>
      <vt:lpstr>Consolas Medium</vt:lpstr>
      <vt:lpstr>Consolas Medium</vt:lpstr>
      <vt:lpstr>Consolas</vt:lpstr>
      <vt:lpstr>Consolas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kamal</cp:lastModifiedBy>
  <cp:revision>2</cp:revision>
  <dcterms:created xsi:type="dcterms:W3CDTF">2025-10-15T21:06:00Z</dcterms:created>
  <dcterms:modified xsi:type="dcterms:W3CDTF">2025-10-15T21:18:30Z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80932EB370084D32B081B958D47F81F0_12</vt:lpwstr>
  </property>
  <property fmtid="{D5CDD505-2E9C-101B-9397-08002B2CF9AE}" pid="3" name="KSOProductBuildVer">
    <vt:lpwstr>2057-12.2.0.22556</vt:lpwstr>
  </property>
</Properties>
</file>